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69" r:id="rId4"/>
    <p:sldId id="258" r:id="rId5"/>
    <p:sldId id="259" r:id="rId6"/>
    <p:sldId id="260" r:id="rId7"/>
    <p:sldId id="268" r:id="rId8"/>
    <p:sldId id="270" r:id="rId9"/>
    <p:sldId id="271" r:id="rId10"/>
    <p:sldId id="264" r:id="rId11"/>
    <p:sldId id="266" r:id="rId12"/>
    <p:sldId id="272" r:id="rId13"/>
    <p:sldId id="273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2C265A-AC77-44A7-B1DD-3270AC4FFF61}" type="datetimeFigureOut">
              <a:rPr lang="el-GR" smtClean="0"/>
              <a:t>5/5/2020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46ABDA-F328-4023-BDC4-9FF812EA7840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sch.gr/ipap/Ellinikos%20Politismos/Yliko/askisis%20nea/ant-nea01.htm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sch.gr/ipap/Ellinikos%20Politismos/Yliko/askisis%20nea/antikeimeno-nea/2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3654428"/>
          </a:xfrm>
        </p:spPr>
        <p:txBody>
          <a:bodyPr>
            <a:normAutofit/>
          </a:bodyPr>
          <a:lstStyle/>
          <a:p>
            <a:r>
              <a:rPr lang="el-GR" b="1" dirty="0"/>
              <a:t>Μεταβατικά και αμετάβατα ρήματα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42976" y="1214422"/>
            <a:ext cx="7429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Έμμεσο</a:t>
            </a:r>
            <a:r>
              <a:rPr lang="el-GR" sz="2400" b="1" dirty="0"/>
              <a:t> είναι αυτό που μπορεί να αντικατασταθεί με εμπρόθετο αντικείμενο (αντικείμενο που να συνοδεύεται από πρόθεση, συνήθως σε ή με</a:t>
            </a:r>
            <a:r>
              <a:rPr lang="el-GR" sz="2400" b="1" dirty="0" smtClean="0"/>
              <a:t>).</a:t>
            </a:r>
          </a:p>
          <a:p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1142976" y="2413338"/>
            <a:ext cx="68580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2400" dirty="0" smtClean="0"/>
              <a:t>π.χ. Διδάσκει </a:t>
            </a:r>
            <a:r>
              <a:rPr lang="el-GR" sz="2400" b="1" dirty="0" smtClean="0"/>
              <a:t>τον μαθητή μουσική</a:t>
            </a:r>
            <a:r>
              <a:rPr lang="el-GR" sz="2400" dirty="0" smtClean="0"/>
              <a:t>.  </a:t>
            </a:r>
            <a:br>
              <a:rPr lang="el-GR" sz="2400" dirty="0" smtClean="0"/>
            </a:br>
            <a:r>
              <a:rPr lang="el-GR" sz="2400" dirty="0" smtClean="0"/>
              <a:t>           (</a:t>
            </a:r>
            <a:r>
              <a:rPr lang="el-GR" sz="2400" b="1" dirty="0" smtClean="0"/>
              <a:t>τον μαθητή </a:t>
            </a:r>
            <a:r>
              <a:rPr lang="el-GR" sz="2400" dirty="0" smtClean="0"/>
              <a:t>[= στον μαθητή]: </a:t>
            </a:r>
            <a:r>
              <a:rPr lang="el-GR" sz="2400" b="1" dirty="0" smtClean="0"/>
              <a:t>έμμεσο</a:t>
            </a:r>
            <a:r>
              <a:rPr lang="el-GR" sz="2400" dirty="0" smtClean="0"/>
              <a:t>  - </a:t>
            </a:r>
            <a:r>
              <a:rPr lang="el-GR" sz="2400" b="1" dirty="0" smtClean="0"/>
              <a:t>μουσική</a:t>
            </a:r>
            <a:r>
              <a:rPr lang="el-GR" sz="2400" dirty="0" smtClean="0"/>
              <a:t>: </a:t>
            </a:r>
            <a:r>
              <a:rPr lang="el-GR" sz="2400" b="1" dirty="0" smtClean="0"/>
              <a:t>άμεσο</a:t>
            </a:r>
            <a:r>
              <a:rPr lang="el-GR" sz="2400" dirty="0" smtClean="0"/>
              <a:t>),  εξάλλου   </a:t>
            </a:r>
            <a:r>
              <a:rPr lang="el-GR" sz="2400" b="1" u="sng" dirty="0" smtClean="0"/>
              <a:t>δεν δείχνουν το ίδιο πράγμα</a:t>
            </a:r>
            <a:r>
              <a:rPr lang="el-GR" sz="2400" dirty="0" smtClean="0"/>
              <a:t> - το ένα δείχνει πρόσωπο ενώ το  άλλο όχι.</a:t>
            </a:r>
          </a:p>
          <a:p>
            <a:pPr fontAlgn="auto"/>
            <a:r>
              <a:rPr lang="el-GR" sz="2400" dirty="0" smtClean="0"/>
              <a:t>  π.χ. Δώσε </a:t>
            </a:r>
            <a:r>
              <a:rPr lang="el-GR" sz="2400" b="1" dirty="0" smtClean="0"/>
              <a:t>μου</a:t>
            </a:r>
            <a:r>
              <a:rPr lang="el-GR" sz="2400" dirty="0" smtClean="0"/>
              <a:t> το </a:t>
            </a:r>
            <a:r>
              <a:rPr lang="el-GR" sz="2400" b="1" dirty="0" smtClean="0"/>
              <a:t>βιβλίο</a:t>
            </a:r>
            <a:r>
              <a:rPr lang="el-GR" sz="2400" dirty="0" smtClean="0"/>
              <a:t>,  (</a:t>
            </a:r>
            <a:r>
              <a:rPr lang="el-GR" sz="2400" b="1" dirty="0" smtClean="0"/>
              <a:t>μου</a:t>
            </a:r>
            <a:r>
              <a:rPr lang="el-GR" sz="2400" dirty="0" smtClean="0"/>
              <a:t> [= σ' εμένα]: </a:t>
            </a:r>
            <a:r>
              <a:rPr lang="el-GR" sz="2400" b="1" dirty="0" smtClean="0"/>
              <a:t>έμμεσο</a:t>
            </a:r>
            <a:r>
              <a:rPr lang="el-GR" sz="2400" dirty="0" smtClean="0"/>
              <a:t> -  το </a:t>
            </a:r>
            <a:r>
              <a:rPr lang="el-GR" sz="2400" b="1" dirty="0" smtClean="0"/>
              <a:t>βιβλίο</a:t>
            </a:r>
            <a:r>
              <a:rPr lang="el-GR" sz="2400" dirty="0" smtClean="0"/>
              <a:t>: </a:t>
            </a:r>
            <a:r>
              <a:rPr lang="el-GR" sz="2400" b="1" dirty="0" smtClean="0"/>
              <a:t>άμεσο</a:t>
            </a:r>
            <a:r>
              <a:rPr lang="el-GR" sz="2400" dirty="0" smtClean="0"/>
              <a:t>)</a:t>
            </a:r>
            <a:endParaRPr lang="el-G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57224" y="1443841"/>
            <a:ext cx="75724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2400" b="1" dirty="0"/>
              <a:t>Το έμμεσο αντικείμενο συχνά είναι ο αδύνατος τύπος μιας προσωπικής αντωνυμίας, (μου, σου. του, μας, σας, τους ..)</a:t>
            </a:r>
          </a:p>
          <a:p>
            <a:pPr fontAlgn="auto"/>
            <a:r>
              <a:rPr lang="el-GR" sz="2400" dirty="0"/>
              <a:t>    π.χ. Διδάσκει </a:t>
            </a:r>
            <a:r>
              <a:rPr lang="el-GR" sz="2400" b="1" dirty="0"/>
              <a:t>τον μαθητή μουσική</a:t>
            </a:r>
            <a:r>
              <a:rPr lang="el-GR" sz="2400" dirty="0"/>
              <a:t>.  </a:t>
            </a:r>
            <a:br>
              <a:rPr lang="el-GR" sz="2400" dirty="0"/>
            </a:br>
            <a:r>
              <a:rPr lang="el-GR" sz="2400" dirty="0"/>
              <a:t>           (</a:t>
            </a:r>
            <a:r>
              <a:rPr lang="el-GR" sz="2400" b="1" dirty="0"/>
              <a:t>τον μαθητή </a:t>
            </a:r>
            <a:r>
              <a:rPr lang="el-GR" sz="2400" dirty="0"/>
              <a:t>[= στον μαθητή]: </a:t>
            </a:r>
            <a:r>
              <a:rPr lang="el-GR" sz="2400" b="1" dirty="0"/>
              <a:t>έμμεσο</a:t>
            </a:r>
            <a:r>
              <a:rPr lang="el-GR" sz="2400" dirty="0"/>
              <a:t>  - </a:t>
            </a:r>
            <a:r>
              <a:rPr lang="el-GR" sz="2400" b="1" dirty="0"/>
              <a:t>μουσική</a:t>
            </a:r>
            <a:r>
              <a:rPr lang="el-GR" sz="2400" dirty="0"/>
              <a:t>: </a:t>
            </a:r>
            <a:r>
              <a:rPr lang="el-GR" sz="2400" b="1" dirty="0"/>
              <a:t>άμεσο</a:t>
            </a:r>
            <a:r>
              <a:rPr lang="el-GR" sz="2400" dirty="0"/>
              <a:t>),  εξάλλου   </a:t>
            </a:r>
            <a:r>
              <a:rPr lang="el-GR" sz="2400" b="1" u="sng" dirty="0"/>
              <a:t>δεν δείχνουν το ίδιο πράγμα</a:t>
            </a:r>
            <a:r>
              <a:rPr lang="el-GR" sz="2400" dirty="0"/>
              <a:t> - το ένα δείχνει πρόσωπο ενώ το  άλλο όχι.</a:t>
            </a:r>
          </a:p>
          <a:p>
            <a:pPr fontAlgn="auto"/>
            <a:r>
              <a:rPr lang="el-GR" sz="2400" dirty="0"/>
              <a:t>  π.χ. Δώσε </a:t>
            </a:r>
            <a:r>
              <a:rPr lang="el-GR" sz="2400" b="1" dirty="0"/>
              <a:t>μου</a:t>
            </a:r>
            <a:r>
              <a:rPr lang="el-GR" sz="2400" dirty="0"/>
              <a:t> το </a:t>
            </a:r>
            <a:r>
              <a:rPr lang="el-GR" sz="2400" b="1" dirty="0"/>
              <a:t>βιβλίο</a:t>
            </a:r>
            <a:r>
              <a:rPr lang="el-GR" sz="2400" dirty="0"/>
              <a:t>,  (</a:t>
            </a:r>
            <a:r>
              <a:rPr lang="el-GR" sz="2400" b="1" dirty="0"/>
              <a:t>μου</a:t>
            </a:r>
            <a:r>
              <a:rPr lang="el-GR" sz="2400" dirty="0"/>
              <a:t> [= σ' εμένα]: </a:t>
            </a:r>
            <a:r>
              <a:rPr lang="el-GR" sz="2400" b="1" dirty="0"/>
              <a:t>έμμεσο</a:t>
            </a:r>
            <a:r>
              <a:rPr lang="el-GR" sz="2400" dirty="0"/>
              <a:t> -  το </a:t>
            </a:r>
            <a:r>
              <a:rPr lang="el-GR" sz="2400" b="1" dirty="0"/>
              <a:t>βιβλίο</a:t>
            </a:r>
            <a:r>
              <a:rPr lang="el-GR" sz="2400" dirty="0"/>
              <a:t>: </a:t>
            </a:r>
            <a:r>
              <a:rPr lang="el-GR" sz="2400" b="1" dirty="0"/>
              <a:t>άμεσο</a:t>
            </a:r>
            <a:r>
              <a:rPr lang="el-GR" sz="2400" dirty="0"/>
              <a:t>)</a:t>
            </a:r>
          </a:p>
          <a:p>
            <a:pPr fontAlgn="auto"/>
            <a:r>
              <a:rPr lang="el-GR" sz="2400" dirty="0"/>
              <a:t>   π.χ. Να </a:t>
            </a:r>
            <a:r>
              <a:rPr lang="el-GR" sz="2400" b="1" dirty="0"/>
              <a:t>μου</a:t>
            </a:r>
            <a:r>
              <a:rPr lang="el-GR" sz="2400" dirty="0"/>
              <a:t> δώσεις το </a:t>
            </a:r>
            <a:r>
              <a:rPr lang="el-GR" sz="2400" b="1" dirty="0"/>
              <a:t>βιβλίο</a:t>
            </a:r>
            <a:r>
              <a:rPr lang="el-GR" sz="2400" dirty="0"/>
              <a:t> και το </a:t>
            </a:r>
            <a:r>
              <a:rPr lang="el-GR" sz="2400" b="1" dirty="0"/>
              <a:t>τετράδιο</a:t>
            </a:r>
            <a:r>
              <a:rPr lang="el-GR" sz="2400" dirty="0"/>
              <a:t>.</a:t>
            </a:r>
            <a:br>
              <a:rPr lang="el-GR" sz="2400" dirty="0"/>
            </a:br>
            <a:r>
              <a:rPr lang="el-GR" sz="2400" dirty="0"/>
              <a:t>          (</a:t>
            </a:r>
            <a:r>
              <a:rPr lang="el-GR" sz="2400" b="1" dirty="0"/>
              <a:t>μου</a:t>
            </a:r>
            <a:r>
              <a:rPr lang="el-GR" sz="2400" dirty="0"/>
              <a:t> -&gt; </a:t>
            </a:r>
            <a:r>
              <a:rPr lang="el-GR" sz="2400" b="1" dirty="0"/>
              <a:t>έμμεσο</a:t>
            </a:r>
            <a:r>
              <a:rPr lang="el-GR" sz="2400" dirty="0"/>
              <a:t> , </a:t>
            </a:r>
            <a:r>
              <a:rPr lang="el-GR" sz="2400" b="1" dirty="0"/>
              <a:t>βιβλίο</a:t>
            </a:r>
            <a:r>
              <a:rPr lang="el-GR" sz="2400" dirty="0"/>
              <a:t> - </a:t>
            </a:r>
            <a:r>
              <a:rPr lang="el-GR" sz="2400" b="1" dirty="0"/>
              <a:t>τετράδιο</a:t>
            </a:r>
            <a:r>
              <a:rPr lang="el-GR" sz="2400" dirty="0"/>
              <a:t> -&gt; </a:t>
            </a:r>
            <a:r>
              <a:rPr lang="el-GR" sz="2400" b="1" dirty="0"/>
              <a:t>άμεσα</a:t>
            </a:r>
            <a:r>
              <a:rPr lang="el-GR" sz="2400" dirty="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285984" y="214311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u="sng" dirty="0" smtClean="0">
              <a:hlinkClick r:id="rId2"/>
            </a:endParaRPr>
          </a:p>
          <a:p>
            <a:endParaRPr lang="el-GR" dirty="0"/>
          </a:p>
          <a:p>
            <a:endParaRPr lang="el-GR" u="sng" dirty="0">
              <a:hlinkClick r:id="rId2"/>
            </a:endParaRPr>
          </a:p>
          <a:p>
            <a:r>
              <a:rPr lang="el-GR" u="sng" dirty="0" smtClean="0">
                <a:hlinkClick r:id="rId2"/>
              </a:rPr>
              <a:t>Άσκηση 2 :  Άμεσο  και  έμμεσο  αντικείμενο</a:t>
            </a:r>
            <a:endParaRPr lang="el-GR" u="sng" dirty="0" smtClean="0"/>
          </a:p>
          <a:p>
            <a:endParaRPr lang="el-GR" u="sng" dirty="0"/>
          </a:p>
          <a:p>
            <a:endParaRPr lang="el-GR" u="sng" dirty="0" smtClean="0"/>
          </a:p>
          <a:p>
            <a:endParaRPr lang="el-GR" u="sng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85787" y="2643182"/>
            <a:ext cx="74295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u="sng" dirty="0" smtClean="0">
                <a:hlinkClick r:id="rId2"/>
              </a:rPr>
              <a:t>Άσκηση 2 :Υποκείμενο-Ρήμα-</a:t>
            </a:r>
            <a:r>
              <a:rPr lang="el-GR" u="sng" dirty="0" err="1" smtClean="0">
                <a:hlinkClick r:id="rId2"/>
              </a:rPr>
              <a:t>Αντικείμεν</a:t>
            </a:r>
            <a:r>
              <a:rPr lang="el-GR" u="sng" dirty="0" smtClean="0">
                <a:hlinkClick r:id="rId2"/>
              </a:rPr>
              <a:t>ο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928670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dirty="0"/>
              <a:t></a:t>
            </a:r>
            <a:r>
              <a:rPr lang="el-GR" sz="2400" dirty="0"/>
              <a:t> Τα </a:t>
            </a:r>
            <a:r>
              <a:rPr lang="el-GR" sz="2400" dirty="0" err="1"/>
              <a:t>ρήµατα</a:t>
            </a:r>
            <a:r>
              <a:rPr lang="el-GR" sz="2400" dirty="0"/>
              <a:t> που  </a:t>
            </a:r>
            <a:r>
              <a:rPr lang="el-GR" sz="2400" b="1" dirty="0"/>
              <a:t>παίρνουν αντικείμενο</a:t>
            </a:r>
            <a:r>
              <a:rPr lang="el-GR" sz="2400" dirty="0"/>
              <a:t> (ή αντικείμενα) </a:t>
            </a:r>
            <a:r>
              <a:rPr lang="el-GR" sz="2400" dirty="0" smtClean="0"/>
              <a:t>ως συμπλήρωμα </a:t>
            </a:r>
            <a:r>
              <a:rPr lang="el-GR" sz="2400" dirty="0"/>
              <a:t> της  </a:t>
            </a:r>
            <a:r>
              <a:rPr lang="el-GR" sz="2400" dirty="0" err="1"/>
              <a:t>σηµασίας</a:t>
            </a:r>
            <a:r>
              <a:rPr lang="el-GR" sz="2400" dirty="0"/>
              <a:t>  τους  </a:t>
            </a:r>
            <a:r>
              <a:rPr lang="el-GR" sz="2400" dirty="0" err="1"/>
              <a:t>ονοµάζονται</a:t>
            </a:r>
            <a:r>
              <a:rPr lang="el-GR" sz="2400" dirty="0"/>
              <a:t> </a:t>
            </a:r>
            <a:r>
              <a:rPr lang="el-GR" sz="2400" b="1" dirty="0"/>
              <a:t>µ</a:t>
            </a:r>
            <a:r>
              <a:rPr lang="el-GR" sz="2400" b="1" dirty="0" err="1"/>
              <a:t>εταβατικά</a:t>
            </a:r>
            <a:r>
              <a:rPr lang="el-GR" sz="2400" dirty="0"/>
              <a:t>,  γιατί  η  ενέργεια του </a:t>
            </a:r>
            <a:r>
              <a:rPr lang="el-GR" sz="2400" dirty="0" err="1"/>
              <a:t>υποκειµένου</a:t>
            </a:r>
            <a:r>
              <a:rPr lang="el-GR" sz="2400" dirty="0"/>
              <a:t> µ</a:t>
            </a:r>
            <a:r>
              <a:rPr lang="el-GR" sz="2400" dirty="0" err="1"/>
              <a:t>εταβαίνει</a:t>
            </a:r>
            <a:r>
              <a:rPr lang="el-GR" sz="2400" dirty="0"/>
              <a:t> (µ</a:t>
            </a:r>
            <a:r>
              <a:rPr lang="el-GR" sz="2400" dirty="0" err="1"/>
              <a:t>εταφέρεται</a:t>
            </a:r>
            <a:r>
              <a:rPr lang="el-GR" sz="2400" dirty="0"/>
              <a:t>) στο </a:t>
            </a:r>
            <a:r>
              <a:rPr lang="el-GR" sz="2400" dirty="0" err="1"/>
              <a:t>αντικείµενο</a:t>
            </a:r>
            <a:r>
              <a:rPr lang="el-GR" sz="2400" dirty="0"/>
              <a:t>.</a:t>
            </a:r>
          </a:p>
          <a:p>
            <a:pPr fontAlgn="auto"/>
            <a:r>
              <a:rPr lang="el-GR" sz="2400" dirty="0"/>
              <a:t> Τα </a:t>
            </a:r>
            <a:r>
              <a:rPr lang="el-GR" sz="2400" dirty="0" err="1"/>
              <a:t>ρήµατα</a:t>
            </a:r>
            <a:r>
              <a:rPr lang="el-GR" sz="2400" dirty="0"/>
              <a:t> που  </a:t>
            </a:r>
            <a:r>
              <a:rPr lang="el-GR" sz="2400" b="1" dirty="0"/>
              <a:t>δεν παίρνουν </a:t>
            </a:r>
            <a:r>
              <a:rPr lang="el-GR" sz="2400" b="1" dirty="0" err="1"/>
              <a:t>αντικείµενο</a:t>
            </a:r>
            <a:r>
              <a:rPr lang="el-GR" sz="2400" dirty="0"/>
              <a:t> λέγονται </a:t>
            </a:r>
            <a:r>
              <a:rPr lang="el-GR" sz="2400" b="1" dirty="0" err="1"/>
              <a:t>αµετάβατα</a:t>
            </a:r>
            <a:r>
              <a:rPr lang="el-GR" sz="2400" dirty="0"/>
              <a:t>,  γιατί αυτό που </a:t>
            </a:r>
            <a:r>
              <a:rPr lang="el-GR" sz="2400" dirty="0" err="1"/>
              <a:t>σηµαίνει</a:t>
            </a:r>
            <a:r>
              <a:rPr lang="el-GR" sz="2400" dirty="0"/>
              <a:t> το </a:t>
            </a:r>
            <a:r>
              <a:rPr lang="el-GR" sz="2400" dirty="0" err="1"/>
              <a:t>ρήµα</a:t>
            </a:r>
            <a:r>
              <a:rPr lang="el-GR" sz="2400" dirty="0"/>
              <a:t> δε µ</a:t>
            </a:r>
            <a:r>
              <a:rPr lang="el-GR" sz="2400" dirty="0" err="1"/>
              <a:t>εταβαίνει</a:t>
            </a:r>
            <a:r>
              <a:rPr lang="el-GR" sz="2400" dirty="0"/>
              <a:t> σε κάτι άλλο:</a:t>
            </a:r>
          </a:p>
          <a:p>
            <a:pPr fontAlgn="auto"/>
            <a:r>
              <a:rPr lang="el-GR" sz="2400" dirty="0"/>
              <a:t>π.χ. Η Μαρία </a:t>
            </a:r>
            <a:r>
              <a:rPr lang="el-GR" sz="2400" b="1" dirty="0"/>
              <a:t>έδεσε τα κορδόνια</a:t>
            </a:r>
            <a:r>
              <a:rPr lang="el-GR" sz="2400" dirty="0"/>
              <a:t> της. (</a:t>
            </a:r>
            <a:r>
              <a:rPr lang="el-GR" sz="2400" b="1" dirty="0"/>
              <a:t>έδεσε</a:t>
            </a:r>
            <a:r>
              <a:rPr lang="el-GR" sz="2400" dirty="0"/>
              <a:t> -&gt; </a:t>
            </a:r>
            <a:r>
              <a:rPr lang="el-GR" sz="2400" b="1" dirty="0"/>
              <a:t>µ</a:t>
            </a:r>
            <a:r>
              <a:rPr lang="el-GR" sz="2400" b="1" dirty="0" err="1"/>
              <a:t>εταβατικό</a:t>
            </a:r>
            <a:r>
              <a:rPr lang="el-GR" sz="2400" dirty="0"/>
              <a:t> ρήμα     </a:t>
            </a:r>
            <a:r>
              <a:rPr lang="el-GR" sz="2400" b="1" dirty="0"/>
              <a:t>αντικείμενο</a:t>
            </a:r>
            <a:r>
              <a:rPr lang="el-GR" sz="2400" dirty="0"/>
              <a:t> –&gt; </a:t>
            </a:r>
            <a:r>
              <a:rPr lang="el-GR" sz="2400" b="1" dirty="0"/>
              <a:t>τα κορδόνια</a:t>
            </a:r>
            <a:r>
              <a:rPr lang="el-GR" sz="2400" dirty="0"/>
              <a:t> .)</a:t>
            </a:r>
          </a:p>
          <a:p>
            <a:pPr fontAlgn="auto"/>
            <a:r>
              <a:rPr lang="el-GR" sz="2400" dirty="0"/>
              <a:t>Τα σκυλιά </a:t>
            </a:r>
            <a:r>
              <a:rPr lang="el-GR" sz="2400" b="1" dirty="0"/>
              <a:t>γαβγίζουν</a:t>
            </a:r>
            <a:r>
              <a:rPr lang="el-GR" sz="2400" dirty="0"/>
              <a:t>. (</a:t>
            </a:r>
            <a:r>
              <a:rPr lang="el-GR" sz="2400" dirty="0" err="1"/>
              <a:t>ρήµα</a:t>
            </a:r>
            <a:r>
              <a:rPr lang="el-GR" sz="2400" dirty="0"/>
              <a:t> </a:t>
            </a:r>
            <a:r>
              <a:rPr lang="el-GR" sz="2400" b="1" dirty="0"/>
              <a:t>γαβγίζουν</a:t>
            </a:r>
            <a:r>
              <a:rPr lang="el-GR" sz="2400" dirty="0"/>
              <a:t> -&gt; </a:t>
            </a:r>
            <a:r>
              <a:rPr lang="el-GR" sz="2400" b="1" dirty="0" err="1"/>
              <a:t>αµετάβατο</a:t>
            </a:r>
            <a:r>
              <a:rPr lang="el-GR" sz="2400" b="1" dirty="0"/>
              <a:t> ,</a:t>
            </a:r>
            <a:r>
              <a:rPr lang="el-GR" sz="2400" dirty="0"/>
              <a:t>  δεν υπάρχει αντικείμενο.  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928794" y="2857496"/>
            <a:ext cx="5548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err="1"/>
              <a:t>Μονόπτωτα</a:t>
            </a:r>
            <a:r>
              <a:rPr lang="el-GR" sz="2800" b="1" dirty="0"/>
              <a:t> και δίπτωτα ρήματα</a:t>
            </a:r>
            <a:endParaRPr lang="el-G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1285860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2400" dirty="0"/>
              <a:t>Τα </a:t>
            </a:r>
            <a:r>
              <a:rPr lang="el-GR" sz="2400" b="1" dirty="0"/>
              <a:t>μεταβατικά</a:t>
            </a:r>
            <a:r>
              <a:rPr lang="el-GR" sz="2400" dirty="0"/>
              <a:t> ρήματα (αυτά δηλαδή που έχουν αντικείμενο) χωρίζονται σε </a:t>
            </a:r>
            <a:r>
              <a:rPr lang="el-GR" sz="2400" b="1" dirty="0"/>
              <a:t>δύο κατηγορίες</a:t>
            </a:r>
            <a:r>
              <a:rPr lang="el-GR" sz="2400" dirty="0"/>
              <a:t>: </a:t>
            </a:r>
            <a:r>
              <a:rPr lang="el-GR" sz="2400" b="1" dirty="0" err="1"/>
              <a:t>μονόπτωτα</a:t>
            </a:r>
            <a:r>
              <a:rPr lang="el-GR" sz="2400" b="1" dirty="0"/>
              <a:t> και δίπτωτα</a:t>
            </a:r>
            <a:endParaRPr lang="el-GR" sz="2400" dirty="0"/>
          </a:p>
          <a:p>
            <a:pPr fontAlgn="auto"/>
            <a:r>
              <a:rPr lang="el-GR" sz="2400" b="1" dirty="0"/>
              <a:t/>
            </a:r>
            <a:br>
              <a:rPr lang="el-GR" sz="2400" b="1" dirty="0"/>
            </a:br>
            <a:endParaRPr lang="el-GR" sz="2400" b="1" dirty="0"/>
          </a:p>
          <a:p>
            <a:pPr fontAlgn="auto"/>
            <a:r>
              <a:rPr lang="el-GR" sz="2400" dirty="0"/>
              <a:t> στα </a:t>
            </a:r>
            <a:r>
              <a:rPr lang="el-GR" sz="2400" b="1" i="1" dirty="0" err="1"/>
              <a:t>μονόπτωτα</a:t>
            </a:r>
            <a:r>
              <a:rPr lang="el-GR" sz="2400" dirty="0"/>
              <a:t> ρήματα, τα οποία έχουν </a:t>
            </a:r>
            <a:r>
              <a:rPr lang="el-GR" sz="2400" b="1" i="1" dirty="0"/>
              <a:t>ένα αντικείμενο</a:t>
            </a:r>
            <a:r>
              <a:rPr lang="el-GR" sz="2400" dirty="0"/>
              <a:t> σε μια συγκεκριμένη πτώση, αιτιατική (συνήθως) ή γενική (σπανιότερα).</a:t>
            </a:r>
          </a:p>
          <a:p>
            <a:pPr fontAlgn="auto"/>
            <a:r>
              <a:rPr lang="el-GR" sz="2400" dirty="0"/>
              <a:t>π.χ. Ο οικοδόμος έχτισε </a:t>
            </a:r>
            <a:r>
              <a:rPr lang="el-GR" sz="2400" b="1" dirty="0"/>
              <a:t>τον τοίχο.</a:t>
            </a:r>
            <a:r>
              <a:rPr lang="el-GR" sz="2400" dirty="0"/>
              <a:t> (αντικ. σε αιτιατική)</a:t>
            </a:r>
          </a:p>
          <a:p>
            <a:pPr fontAlgn="auto"/>
            <a:r>
              <a:rPr lang="el-GR" sz="2400" dirty="0"/>
              <a:t>Ο Γιάννης </a:t>
            </a:r>
            <a:r>
              <a:rPr lang="el-GR" sz="2400" b="1" dirty="0"/>
              <a:t>μού</a:t>
            </a:r>
            <a:r>
              <a:rPr lang="el-GR" sz="2400" dirty="0"/>
              <a:t> μίλησε άσχημα, (αντικ. σε γενική)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928662" y="1428736"/>
            <a:ext cx="74295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2400" dirty="0"/>
              <a:t>Ένα </a:t>
            </a:r>
            <a:r>
              <a:rPr lang="el-GR" sz="2400" b="1" i="1" dirty="0" err="1"/>
              <a:t>μονόπτωτο</a:t>
            </a:r>
            <a:r>
              <a:rPr lang="el-GR" sz="2400" dirty="0"/>
              <a:t> ρήμα </a:t>
            </a:r>
            <a:r>
              <a:rPr lang="el-GR" sz="2400" i="1" dirty="0"/>
              <a:t>μπορεί να έχει</a:t>
            </a:r>
            <a:r>
              <a:rPr lang="el-GR" sz="2400" dirty="0"/>
              <a:t> </a:t>
            </a:r>
            <a:r>
              <a:rPr lang="el-GR" sz="2400" b="1" i="1" dirty="0"/>
              <a:t>περισσότερα από ένα αντικείμενα</a:t>
            </a:r>
            <a:r>
              <a:rPr lang="el-GR" sz="2400" dirty="0"/>
              <a:t>, που </a:t>
            </a:r>
            <a:r>
              <a:rPr lang="el-GR" sz="2400" b="1" i="1" dirty="0"/>
              <a:t>δηλώνουν το ίδιο πράγμα</a:t>
            </a:r>
            <a:r>
              <a:rPr lang="el-GR" sz="2400" dirty="0"/>
              <a:t> (πρόσωπα, αντικείμενα, αφηρημένες έννοιες κ.λπ.), και </a:t>
            </a:r>
            <a:r>
              <a:rPr lang="el-GR" sz="2400" b="1" i="1" dirty="0"/>
              <a:t>βρίσκονται στην ίδια πτώση</a:t>
            </a:r>
            <a:r>
              <a:rPr lang="el-GR" sz="2400" dirty="0"/>
              <a:t>.</a:t>
            </a:r>
          </a:p>
          <a:p>
            <a:pPr fontAlgn="auto"/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  <a:p>
            <a:pPr fontAlgn="auto"/>
            <a:r>
              <a:rPr lang="el-GR" sz="2400" dirty="0"/>
              <a:t>π.χ. Η μητέρα </a:t>
            </a:r>
            <a:r>
              <a:rPr lang="el-GR" sz="2400" b="1" dirty="0"/>
              <a:t>αγόρασε</a:t>
            </a:r>
            <a:r>
              <a:rPr lang="el-GR" sz="2400" dirty="0"/>
              <a:t> </a:t>
            </a:r>
            <a:r>
              <a:rPr lang="el-GR" sz="2400" i="1" dirty="0"/>
              <a:t>γάλα, τυρί, αυγά, ψωμί</a:t>
            </a:r>
            <a:r>
              <a:rPr lang="el-GR" sz="2400" dirty="0"/>
              <a:t> και </a:t>
            </a:r>
            <a:r>
              <a:rPr lang="el-GR" sz="2400" i="1" dirty="0"/>
              <a:t>φρούτα</a:t>
            </a:r>
            <a:r>
              <a:rPr lang="el-GR" sz="2400" dirty="0"/>
              <a:t>.</a:t>
            </a:r>
          </a:p>
          <a:p>
            <a:pPr fontAlgn="auto"/>
            <a:r>
              <a:rPr lang="el-GR" sz="2400" b="1" dirty="0"/>
              <a:t>               αγόρασε</a:t>
            </a:r>
            <a:r>
              <a:rPr lang="el-GR" sz="2400" dirty="0"/>
              <a:t>: </a:t>
            </a:r>
            <a:r>
              <a:rPr lang="el-GR" sz="2400" b="1" i="1" dirty="0" err="1"/>
              <a:t>μονόπτωτο</a:t>
            </a:r>
            <a:r>
              <a:rPr lang="el-GR" sz="2400" dirty="0"/>
              <a:t> ρήμα</a:t>
            </a:r>
          </a:p>
          <a:p>
            <a:pPr fontAlgn="auto"/>
            <a:r>
              <a:rPr lang="el-GR" sz="2400" b="1" i="1" dirty="0"/>
              <a:t>                  Αντικείμενα</a:t>
            </a:r>
            <a:r>
              <a:rPr lang="el-GR" sz="2400" dirty="0"/>
              <a:t>: </a:t>
            </a:r>
            <a:r>
              <a:rPr lang="el-GR" sz="2400" i="1" dirty="0"/>
              <a:t>γάλα, τυρί, αυγά, ψωμί φρούτα</a:t>
            </a:r>
            <a:r>
              <a:rPr lang="el-GR" sz="2400" dirty="0"/>
              <a:t/>
            </a:r>
            <a:br>
              <a:rPr lang="el-GR" sz="2400" dirty="0"/>
            </a:br>
            <a:r>
              <a:rPr lang="el-GR" sz="2400" dirty="0"/>
              <a:t>                             </a:t>
            </a:r>
            <a:r>
              <a:rPr lang="el-GR" sz="2400" b="1" i="1" dirty="0"/>
              <a:t> όλα στην αιτιατική, και δείχνουν όλα τρόφιμα</a:t>
            </a:r>
            <a:r>
              <a:rPr lang="el-GR" sz="2400" dirty="0"/>
              <a:t>.</a:t>
            </a:r>
            <a:endParaRPr lang="el-GR" sz="24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84238" y="86252050"/>
            <a:ext cx="4752975" cy="457200"/>
          </a:xfrm>
          <a:prstGeom prst="rect">
            <a:avLst/>
          </a:prstGeom>
          <a:solidFill>
            <a:srgbClr val="FBF6C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Wingdings" pitchFamily="2" charset="2"/>
                <a:cs typeface="Arial" pitchFamily="34" charset="0"/>
              </a:rPr>
              <a:t>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στα </a:t>
            </a:r>
            <a:r>
              <a:rPr kumimoji="0" lang="el-GR" sz="19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δίπτωτα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ρήματα, τα οποία έχουν </a:t>
            </a:r>
            <a:r>
              <a:rPr kumimoji="0" lang="el-GR" sz="19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δύο αντικείμενα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που βρίσκονται: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          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  <a:t> • 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  <a:t>α) και τα δύο σε αιτιατική πτώση.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π.χ. Διδάσκει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τον μαθητή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μουσική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b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(αντικείμενα :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τον μαθητή –  μουσική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-&gt;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κ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αι τα δύο σε αιτιατική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)  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76288" y="92529025"/>
            <a:ext cx="5021262" cy="457200"/>
          </a:xfrm>
          <a:prstGeom prst="rect">
            <a:avLst/>
          </a:prstGeom>
          <a:solidFill>
            <a:srgbClr val="9A00E5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pitchFamily="34" charset="0"/>
              </a:rPr>
              <a:t>Έμμεσο</a:t>
            </a:r>
            <a:r>
              <a:rPr kumimoji="0" lang="el-GR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 είναι αυτό που </a:t>
            </a:r>
            <a:r>
              <a:rPr kumimoji="0" lang="el-GR" sz="1800" b="1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omic Sans MS" pitchFamily="66" charset="0"/>
                <a:cs typeface="Arial" pitchFamily="34" charset="0"/>
              </a:rPr>
              <a:t>μπορεί να αντικατασταθεί με εμπρόθετο αντικείμενο </a:t>
            </a:r>
            <a:r>
              <a:rPr kumimoji="0" lang="el-GR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(αντικείμενο που να συνοδεύεται από πρόθεση, συνήθως σε ή με).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l-GR" sz="15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46200" y="71982013"/>
            <a:ext cx="3910013" cy="457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Μεταβατικά και αμετάβατα ρήματα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84238" y="76598463"/>
            <a:ext cx="4752975" cy="457200"/>
          </a:xfrm>
          <a:prstGeom prst="rect">
            <a:avLst/>
          </a:prstGeom>
          <a:solidFill>
            <a:srgbClr val="FBF6C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Ορισµένα ρήµατα, που λέγονται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συνδετικά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βοηθούν να συνδεθεί το υποκείµενο µε κάποια λέξη (συνήθως επίθετο ή ουσιαστικό), που δηλώνει κάποιο χαρακτηριστικό ή ιδιότητα του υποκειµένου και λέγεται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κατηγορούµενο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Το πιο συχνό συνδετικό ρήµα είναι το ρήµα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είµαι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και τα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γίνοµαι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 </a:t>
            </a:r>
            <a:r>
              <a:rPr kumimoji="0" lang="el-GR" sz="1500" b="0" i="1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γεννιέµαι, λέγοµαι, νοµίζοµαι, φαίνοµαι, θεωρούµαι, ονοµάζοµαι, εκλέγοµαι, κληρώνοµαι, χειροτονούµαι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κ.α.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Ο παππούς είναι άρρωστος.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Είναι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-&gt;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συνδετικό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ρήμα  ,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άρρωστος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-&gt;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κατηγορούμενο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cs typeface="Arial" pitchFamily="34" charset="0"/>
              </a:rPr>
              <a:t>  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π.χ. Η μητέρα αγόρασε γάλα, τυρί, αυγά, ψωμί και φρούτα.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884238" y="80643413"/>
            <a:ext cx="4752975" cy="457200"/>
          </a:xfrm>
          <a:prstGeom prst="rect">
            <a:avLst/>
          </a:prstGeom>
          <a:solidFill>
            <a:srgbClr val="FBF6C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Τα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μεταβατικά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ρήματα (αυτά δηλαδή που έχουν αντικείμενο) χωρίζονται σε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δύο κατηγορίες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: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B70000"/>
                </a:solidFill>
                <a:effectLst/>
                <a:latin typeface="Comic Sans MS" pitchFamily="66" charset="0"/>
                <a:cs typeface="Arial" pitchFamily="34" charset="0"/>
              </a:rPr>
              <a:t>μονόπτωτα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και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cs typeface="Arial" pitchFamily="34" charset="0"/>
              </a:rPr>
              <a:t>δίπτωτα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</a:b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Wingdings" pitchFamily="2" charset="2"/>
                <a:cs typeface="Arial" pitchFamily="34" charset="0"/>
              </a:rPr>
              <a:t>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στα </a:t>
            </a:r>
            <a:r>
              <a:rPr kumimoji="0" lang="el-GR" sz="19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μονόπτωτα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ρήματα, τα οποία έχουν </a:t>
            </a:r>
            <a:r>
              <a:rPr kumimoji="0" lang="el-GR" sz="19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ένα αντικείμενο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σε μια συγκεκριμένη πτώση, αιτιατική (συνήθως) ή γενική (σπανιότερα).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π.χ. Ο οικοδόμος έχτισε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τον τοίχο.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(αντικ. σε αιτιατική)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Ο Γιάννης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μού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μίλησε άσχημα, (αντικ. σε γενική)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346200" y="75920600"/>
            <a:ext cx="3910013" cy="457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Συνδετικά ρήματα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346200" y="79965550"/>
            <a:ext cx="3910013" cy="457200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9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omic Sans MS" pitchFamily="66" charset="0"/>
                <a:cs typeface="Arial" pitchFamily="34" charset="0"/>
              </a:rPr>
              <a:t>      Μονόπτωτα και δίπτωτα ρήματα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057275" y="83054825"/>
            <a:ext cx="4491038" cy="457200"/>
          </a:xfrm>
          <a:prstGeom prst="rect">
            <a:avLst/>
          </a:prstGeom>
          <a:solidFill>
            <a:srgbClr val="E7FBC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Ένα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μονόπτωτο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ρήμα </a:t>
            </a:r>
            <a:r>
              <a:rPr kumimoji="0" lang="el-GR" sz="1500" b="0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μπορεί να έχει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περισσότερα από ένα αντικείμενα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, που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δηλώνουν το ίδιο πράγμα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(πρόσωπα, αντικείμενα, αφηρημένες έννοιες κ.λπ.), και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βρίσκονται στην ίδια πτώση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π.χ. Η μητέρα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αγόρασε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γάλα, τυρί, αυγά, ψωμί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και </a:t>
            </a:r>
            <a:r>
              <a:rPr kumimoji="0" lang="el-GR" sz="1500" b="0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φρούτα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               αγόρασε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: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μονόπτωτο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ρήμα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                 Αντικείμενα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: </a:t>
            </a:r>
            <a:r>
              <a:rPr kumimoji="0" lang="el-GR" sz="1500" b="0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γάλα, τυρί, αυγά, ψωμί φρούτα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/>
            </a:r>
            <a:b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                           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66FF"/>
                </a:solidFill>
                <a:effectLst/>
                <a:latin typeface="Comic Sans MS" pitchFamily="66" charset="0"/>
                <a:cs typeface="Arial" pitchFamily="34" charset="0"/>
              </a:rPr>
              <a:t>όλα στην αιτιατική, και δείχνουν όλα τρόφιμα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66FF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l-GR" sz="3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057275" y="88306275"/>
            <a:ext cx="4491038" cy="457200"/>
          </a:xfrm>
          <a:prstGeom prst="rect">
            <a:avLst/>
          </a:prstGeom>
          <a:solidFill>
            <a:srgbClr val="E7FBC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1" u="sng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Τα δύο αντικείμενα στα δίπτωτα δείχνουν διαφορετικά πράγματα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.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(στο παράδειγμά μας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το ένα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πρόσωπο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ενώ το άλλο ένα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cs typeface="Arial" pitchFamily="34" charset="0"/>
              </a:rPr>
              <a:t>μάθημα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.)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l-GR" sz="3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884238" y="89215913"/>
            <a:ext cx="4752975" cy="457200"/>
          </a:xfrm>
          <a:prstGeom prst="rect">
            <a:avLst/>
          </a:prstGeom>
          <a:solidFill>
            <a:srgbClr val="FBF6C8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   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Georgia" pitchFamily="18" charset="0"/>
                <a:cs typeface="Arial" pitchFamily="34" charset="0"/>
              </a:rPr>
              <a:t>   •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CF0DB5"/>
                </a:solidFill>
                <a:effectLst/>
                <a:latin typeface="Comic Sans MS" pitchFamily="66" charset="0"/>
                <a:cs typeface="Arial" pitchFamily="34" charset="0"/>
              </a:rPr>
              <a:t>β) το ένα σε γενική και το άλλο σε αιτιατική πτώση,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 π.χ. Δώσε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μου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το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βιβλίο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b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 (αντικείμενα: 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μου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 -&gt; σε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γενική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- 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το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βιβλίο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 -&gt; σε  </a:t>
            </a:r>
            <a:r>
              <a:rPr kumimoji="0" lang="el-GR" sz="1500" b="1" i="0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αιτιατική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)</a:t>
            </a:r>
            <a:b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</a:b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 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Comic Sans MS" pitchFamily="66" charset="0"/>
                <a:cs typeface="Arial" pitchFamily="34" charset="0"/>
              </a:rPr>
              <a:t>Τ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omic Sans MS" pitchFamily="66" charset="0"/>
                <a:cs typeface="Arial" pitchFamily="34" charset="0"/>
              </a:rPr>
              <a:t>ο πρώτο δείχνει πρόσωπο (εμένα)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 , </a:t>
            </a:r>
            <a:r>
              <a:rPr kumimoji="0" lang="el-GR" sz="1500" b="1" i="1" u="none" strike="noStrike" cap="none" normalizeH="0" baseline="0" smtClean="0">
                <a:ln>
                  <a:noFill/>
                </a:ln>
                <a:solidFill>
                  <a:srgbClr val="EB008B"/>
                </a:solidFill>
                <a:effectLst/>
                <a:latin typeface="Comic Sans MS" pitchFamily="66" charset="0"/>
                <a:cs typeface="Arial" pitchFamily="34" charset="0"/>
              </a:rPr>
              <a:t>το άλλο ένα πράγμα (βιβλίο)</a:t>
            </a:r>
            <a:r>
              <a:rPr kumimoji="0" lang="el-GR" sz="1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.</a:t>
            </a:r>
            <a:endParaRPr kumimoji="0" lang="el-G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857224" y="642918"/>
            <a:ext cx="750099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3200" dirty="0"/>
              <a:t> στα </a:t>
            </a:r>
            <a:r>
              <a:rPr lang="el-GR" sz="3200" b="1" i="1" dirty="0"/>
              <a:t>δίπτωτα</a:t>
            </a:r>
            <a:r>
              <a:rPr lang="el-GR" sz="3200" dirty="0"/>
              <a:t> ρήματα, τα οποία έχουν </a:t>
            </a:r>
            <a:r>
              <a:rPr lang="el-GR" sz="3200" b="1" i="1" dirty="0"/>
              <a:t>δύο αντικείμενα</a:t>
            </a:r>
            <a:r>
              <a:rPr lang="el-GR" sz="3200" dirty="0"/>
              <a:t>, που βρίσκονται:</a:t>
            </a:r>
          </a:p>
          <a:p>
            <a:pPr fontAlgn="auto"/>
            <a:r>
              <a:rPr lang="el-GR" sz="3200" dirty="0"/>
              <a:t>             •  </a:t>
            </a:r>
            <a:r>
              <a:rPr lang="el-GR" sz="3200" b="1" i="1" dirty="0"/>
              <a:t>α) και τα δύο σε αιτιατική πτώση.</a:t>
            </a:r>
            <a:endParaRPr lang="el-GR" sz="3200" dirty="0"/>
          </a:p>
          <a:p>
            <a:pPr fontAlgn="auto"/>
            <a:r>
              <a:rPr lang="el-GR" sz="3200" dirty="0"/>
              <a:t> π.χ. Διδάσκει </a:t>
            </a:r>
            <a:r>
              <a:rPr lang="el-GR" sz="3200" b="1" i="1" dirty="0"/>
              <a:t>τον μαθητή</a:t>
            </a:r>
            <a:r>
              <a:rPr lang="el-GR" sz="3200" dirty="0"/>
              <a:t> </a:t>
            </a:r>
            <a:r>
              <a:rPr lang="el-GR" sz="3200" b="1" i="1" dirty="0"/>
              <a:t>μουσική</a:t>
            </a:r>
            <a:r>
              <a:rPr lang="el-GR" sz="3200" dirty="0"/>
              <a:t>.</a:t>
            </a:r>
            <a:br>
              <a:rPr lang="el-GR" sz="3200" dirty="0"/>
            </a:br>
            <a:r>
              <a:rPr lang="el-GR" sz="3200" dirty="0"/>
              <a:t>(αντικείμενα : </a:t>
            </a:r>
            <a:r>
              <a:rPr lang="el-GR" sz="3200" b="1" i="1" dirty="0"/>
              <a:t>τον μαθητή –  μουσική</a:t>
            </a:r>
            <a:r>
              <a:rPr lang="el-GR" sz="3200" dirty="0"/>
              <a:t> -&gt; κ</a:t>
            </a:r>
            <a:r>
              <a:rPr lang="el-GR" sz="3200" b="1" i="1" dirty="0"/>
              <a:t>αι τα δύο σε αιτιατική</a:t>
            </a:r>
            <a:r>
              <a:rPr lang="el-GR" sz="3200" dirty="0"/>
              <a:t>)  </a:t>
            </a:r>
            <a:r>
              <a:rPr lang="el-GR" sz="3200" b="1" i="1" u="sng" dirty="0" smtClean="0"/>
              <a:t> </a:t>
            </a:r>
          </a:p>
          <a:p>
            <a:pPr fontAlgn="auto"/>
            <a:r>
              <a:rPr lang="el-GR" sz="3200" b="1" i="1" u="sng" dirty="0" smtClean="0"/>
              <a:t>Τα δύο αντικείμενα στα δίπτωτα δείχνουν διαφορετικά πράγματα</a:t>
            </a:r>
            <a:r>
              <a:rPr lang="el-GR" sz="3200" dirty="0" smtClean="0"/>
              <a:t> . (στο παράδειγμά μας το ένα πρόσωπο ενώ το άλλο ένα μάθημα.)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57224" y="1785926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dirty="0"/>
              <a:t>• </a:t>
            </a:r>
            <a:r>
              <a:rPr lang="el-GR" b="1" i="1" dirty="0"/>
              <a:t>β</a:t>
            </a:r>
            <a:r>
              <a:rPr lang="el-GR" sz="2400" b="1" i="1" dirty="0"/>
              <a:t>) το ένα σε γενική και το άλλο σε αιτιατική πτώση,</a:t>
            </a:r>
            <a:endParaRPr lang="el-GR" sz="2400" dirty="0"/>
          </a:p>
          <a:p>
            <a:pPr fontAlgn="auto"/>
            <a:r>
              <a:rPr lang="el-GR" sz="2400" dirty="0"/>
              <a:t>  π.χ. Δώσε </a:t>
            </a:r>
            <a:r>
              <a:rPr lang="el-GR" sz="2400" b="1" i="1" dirty="0"/>
              <a:t>μου</a:t>
            </a:r>
            <a:r>
              <a:rPr lang="el-GR" sz="2400" dirty="0"/>
              <a:t> </a:t>
            </a:r>
            <a:r>
              <a:rPr lang="el-GR" sz="2400" b="1" dirty="0"/>
              <a:t>το </a:t>
            </a:r>
            <a:r>
              <a:rPr lang="el-GR" sz="2400" b="1" i="1" dirty="0"/>
              <a:t>βιβλίο</a:t>
            </a:r>
            <a:r>
              <a:rPr lang="el-GR" sz="2400" dirty="0"/>
              <a:t>.</a:t>
            </a:r>
            <a:br>
              <a:rPr lang="el-GR" sz="2400" dirty="0"/>
            </a:br>
            <a:r>
              <a:rPr lang="el-GR" sz="2400" dirty="0"/>
              <a:t>  (αντικείμενα:  </a:t>
            </a:r>
            <a:r>
              <a:rPr lang="el-GR" sz="2400" b="1" dirty="0"/>
              <a:t>μου</a:t>
            </a:r>
            <a:r>
              <a:rPr lang="el-GR" sz="2400" dirty="0"/>
              <a:t> -&gt; σε </a:t>
            </a:r>
            <a:r>
              <a:rPr lang="el-GR" sz="2400" b="1" dirty="0"/>
              <a:t>γενική</a:t>
            </a:r>
            <a:r>
              <a:rPr lang="el-GR" sz="2400" dirty="0"/>
              <a:t> - το </a:t>
            </a:r>
            <a:r>
              <a:rPr lang="el-GR" sz="2400" b="1" dirty="0"/>
              <a:t>βιβλίο</a:t>
            </a:r>
            <a:r>
              <a:rPr lang="el-GR" sz="2400" dirty="0"/>
              <a:t> -&gt; σε  </a:t>
            </a:r>
            <a:r>
              <a:rPr lang="el-GR" sz="2400" b="1" dirty="0"/>
              <a:t>αιτιατική</a:t>
            </a:r>
            <a:r>
              <a:rPr lang="el-GR" sz="2400" dirty="0"/>
              <a:t>)</a:t>
            </a:r>
            <a:br>
              <a:rPr lang="el-GR" sz="2400" dirty="0"/>
            </a:br>
            <a:r>
              <a:rPr lang="el-GR" sz="2400" dirty="0"/>
              <a:t>  </a:t>
            </a:r>
          </a:p>
          <a:p>
            <a:pPr fontAlgn="auto"/>
            <a:r>
              <a:rPr lang="el-GR" sz="2400" b="1" i="1" dirty="0"/>
              <a:t>Το πρώτο δείχνει πρόσωπο (εμένα)</a:t>
            </a:r>
            <a:r>
              <a:rPr lang="el-GR" sz="2400" dirty="0"/>
              <a:t> , </a:t>
            </a:r>
            <a:r>
              <a:rPr lang="el-GR" sz="2400" b="1" i="1" dirty="0"/>
              <a:t>το άλλο ένα πράγμα (βιβλίο)</a:t>
            </a:r>
            <a:r>
              <a:rPr lang="el-GR" sz="2400" dirty="0"/>
              <a:t>.</a:t>
            </a:r>
          </a:p>
          <a:p>
            <a:pPr fontAlgn="auto"/>
            <a:r>
              <a:rPr lang="el-GR" sz="2400" dirty="0"/>
              <a:t/>
            </a:r>
            <a:br>
              <a:rPr lang="el-GR" sz="2400" dirty="0"/>
            </a:br>
            <a:endParaRPr lang="el-G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85786" y="3105834"/>
            <a:ext cx="78581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2800" b="1" dirty="0" smtClean="0"/>
              <a:t>Διάκριση άμεσου και έμμεσου αντικειμένου</a:t>
            </a:r>
            <a:endParaRPr lang="el-GR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2690336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/>
            <a:r>
              <a:rPr lang="el-GR" sz="2400" dirty="0" smtClean="0"/>
              <a:t>Από τα δύο αντικείμενα που δέχεται ένα δίπτωτο ρήμα, το ένα λέγεται </a:t>
            </a:r>
            <a:r>
              <a:rPr lang="el-GR" sz="2400" b="1" dirty="0" smtClean="0"/>
              <a:t>άμεσο</a:t>
            </a:r>
            <a:r>
              <a:rPr lang="el-GR" sz="2400" dirty="0" smtClean="0"/>
              <a:t> (γιατί σ' αυτό μεταβαίνει άμεσα η ενέργεια του ρήματος), ενώ το άλλο </a:t>
            </a:r>
            <a:r>
              <a:rPr lang="el-GR" sz="2400" b="1" dirty="0" smtClean="0"/>
              <a:t>έμμεσο</a:t>
            </a:r>
            <a:r>
              <a:rPr lang="el-GR" sz="2400" dirty="0" smtClean="0"/>
              <a:t> (γιατί σ' αυτό μεταβαίνει έμμεσα η ενέργεια του ρήματος).</a:t>
            </a:r>
            <a:endParaRPr lang="el-GR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70</Words>
  <Application>Microsoft Office PowerPoint</Application>
  <PresentationFormat>Προβολή στην οθόνη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Ροή</vt:lpstr>
      <vt:lpstr>Μεταβατικά και αμετάβατα ρήματα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Μεταβατικά και αμετάβατα ρήματα</dc:title>
  <dc:creator>LENOVO</dc:creator>
  <cp:lastModifiedBy>LENOVO</cp:lastModifiedBy>
  <cp:revision>9</cp:revision>
  <dcterms:created xsi:type="dcterms:W3CDTF">2020-05-04T21:38:52Z</dcterms:created>
  <dcterms:modified xsi:type="dcterms:W3CDTF">2020-05-04T23:07:30Z</dcterms:modified>
</cp:coreProperties>
</file>